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Libre Franklin"/>
      <p:regular r:id="rId34"/>
      <p:bold r:id="rId35"/>
      <p:italic r:id="rId36"/>
      <p:boldItalic r:id="rId37"/>
    </p:embeddedFont>
    <p:embeddedFont>
      <p:font typeface="Open Sans Light"/>
      <p:regular r:id="rId38"/>
      <p:bold r:id="rId39"/>
      <p:italic r:id="rId40"/>
      <p:boldItalic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italic.fntdata"/><Relationship Id="rId20" Type="http://schemas.openxmlformats.org/officeDocument/2006/relationships/slide" Target="slides/slide15.xml"/><Relationship Id="rId42" Type="http://schemas.openxmlformats.org/officeDocument/2006/relationships/font" Target="fonts/OpenSans-regular.fntdata"/><Relationship Id="rId41" Type="http://schemas.openxmlformats.org/officeDocument/2006/relationships/font" Target="fonts/OpenSansLight-boldItalic.fntdata"/><Relationship Id="rId22" Type="http://schemas.openxmlformats.org/officeDocument/2006/relationships/slide" Target="slides/slide17.xml"/><Relationship Id="rId44" Type="http://schemas.openxmlformats.org/officeDocument/2006/relationships/font" Target="fonts/OpenSans-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LibreFranklin-bold.fntdata"/><Relationship Id="rId12" Type="http://schemas.openxmlformats.org/officeDocument/2006/relationships/slide" Target="slides/slide7.xml"/><Relationship Id="rId34" Type="http://schemas.openxmlformats.org/officeDocument/2006/relationships/font" Target="fonts/LibreFranklin-regular.fntdata"/><Relationship Id="rId15" Type="http://schemas.openxmlformats.org/officeDocument/2006/relationships/slide" Target="slides/slide10.xml"/><Relationship Id="rId37" Type="http://schemas.openxmlformats.org/officeDocument/2006/relationships/font" Target="fonts/LibreFranklin-boldItalic.fntdata"/><Relationship Id="rId14" Type="http://schemas.openxmlformats.org/officeDocument/2006/relationships/slide" Target="slides/slide9.xml"/><Relationship Id="rId36" Type="http://schemas.openxmlformats.org/officeDocument/2006/relationships/font" Target="fonts/LibreFranklin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Light-bold.fntdata"/><Relationship Id="rId16" Type="http://schemas.openxmlformats.org/officeDocument/2006/relationships/slide" Target="slides/slide11.xml"/><Relationship Id="rId38" Type="http://schemas.openxmlformats.org/officeDocument/2006/relationships/font" Target="fonts/OpenSans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70e15f94f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570e15f94f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find values of d_p^a to assign actors to </a:t>
            </a:r>
            <a:r>
              <a:rPr lang="fr-FR"/>
              <a:t>partitions</a:t>
            </a:r>
            <a:r>
              <a:rPr lang="fr-FR"/>
              <a:t>---fairly standard way of MILP formulation.</a:t>
            </a:r>
            <a:endParaRPr/>
          </a:p>
        </p:txBody>
      </p:sp>
      <p:sp>
        <p:nvSpPr>
          <p:cNvPr id="204" name="Google Shape;204;g1570e15f94f_0_2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70e15f94f_0_2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570e15f94f_0_2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570e15f94f_0_2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70e15f94f_0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570e15f94f_0_3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570e15f94f_0_3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142973572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142973572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immediately skip over this slide</a:t>
            </a:r>
            <a:endParaRPr/>
          </a:p>
        </p:txBody>
      </p:sp>
      <p:sp>
        <p:nvSpPr>
          <p:cNvPr id="247" name="Google Shape;247;g16142973572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570e15f94f_0_3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570e15f94f_0_3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570e15f94f_0_3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570e15f94f_0_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570e15f94f_0_3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Compilation flow starts with CAL source files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Goes through Tycho, our CAL frontend that operates on its own IR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The IR is then used for code </a:t>
            </a:r>
            <a:r>
              <a:rPr lang="fr-FR"/>
              <a:t>generation</a:t>
            </a:r>
            <a:r>
              <a:rPr lang="fr-FR"/>
              <a:t> of hardware and software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Tanspiles to HLS-C and Verilog for hardware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Transpiles to C++ for software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You can then execute the code, profile it, and give it to the partitioning tool (uses the MILP formulation presented earlier)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Use the new partitions to recompile to potentially accelerate your application</a:t>
            </a:r>
            <a:endParaRPr/>
          </a:p>
        </p:txBody>
      </p:sp>
      <p:sp>
        <p:nvSpPr>
          <p:cNvPr id="271" name="Google Shape;271;g1570e15f94f_0_3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570e15f94f_0_4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570e15f94f_0_4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570e15f94f_0_4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570e15f94f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570e15f94f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HLS code of an actor is a c++ class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a “scheduling” method (as the top HLS function) with hls::stream interfaces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Only perform a single action in an </a:t>
            </a:r>
            <a:r>
              <a:rPr lang="fr-FR"/>
              <a:t>invocation</a:t>
            </a:r>
            <a:r>
              <a:rPr lang="fr-FR"/>
              <a:t> to allow HLS tools to optimize the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Rely on the Vivado HLS to get to Verilog, avoid reinventing the wheel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HLS has limitation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To support cyclic dataflow, </a:t>
            </a:r>
            <a:r>
              <a:rPr lang="fr-FR"/>
              <a:t>independently</a:t>
            </a:r>
            <a:r>
              <a:rPr lang="fr-FR"/>
              <a:t> compile actors to Verilog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Stitch them together outside Vivado HLS in a Verilog network with a parallel scheduling logic (e.g., termination detection)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Extend vanilla hls::stream fifos to handle peeking (reading the head of queue without consuming it)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Required a custom FIFO implementation</a:t>
            </a:r>
            <a:endParaRPr/>
          </a:p>
        </p:txBody>
      </p:sp>
      <p:sp>
        <p:nvSpPr>
          <p:cNvPr id="303" name="Google Shape;303;g1570e15f94f_0_4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570e15f94f_0_4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570e15f94f_0_4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570e15f94f_0_4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570e15f94f_0_5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570e15f94f_0_5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Generate  C++ class for software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optimize scheduling for software, only </a:t>
            </a:r>
            <a:r>
              <a:rPr lang="fr-FR"/>
              <a:t>yield</a:t>
            </a:r>
            <a:r>
              <a:rPr lang="fr-FR"/>
              <a:t> actor execution when no action can be executed to amortize the cost of scheduling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Each actor is userspace thread,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cooperatively scheduled on a kernel thread (pthread)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570e15f94f_0_5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70e15f94f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Like 90% of works about FPGAs, our motivation is that FPGA programming is pretty </a:t>
            </a:r>
            <a:r>
              <a:rPr lang="fr-FR"/>
              <a:t>tedious</a:t>
            </a:r>
            <a:r>
              <a:rPr lang="fr-FR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To use them you should be</a:t>
            </a:r>
            <a:r>
              <a:rPr lang="fr-FR"/>
              <a:t> a digital designer and use HDLs (hardware description language) and describe your functionality at the RTL abstraction.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A decade ago HLS (high-level synthesis) tools/compilers emerged where you could write “C/C++” code and then turn it into HDL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However, hardware knowledge is still a </a:t>
            </a:r>
            <a:r>
              <a:rPr b="1" lang="fr-FR"/>
              <a:t>must</a:t>
            </a:r>
            <a:r>
              <a:rPr lang="fr-FR"/>
              <a:t>,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FR"/>
              <a:t>you still need to be able to write low-level code to bridge hardware and software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FR"/>
              <a:t>you still need to write all of your own libraries and also learn the starking differences between C/C++ and HLS-C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FR"/>
              <a:t>In essence HLS-C is like programming bare-metal machines where everything is up to you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However, HLS seems to be getting better and better every day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HLS is more important today than 10 years ago because of the proliferation of FPGAs in the cloud.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FPGAs are no longer reserved to hardware savvies in embedded systems, but have a broader audience.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They are being advertised as commodity accelerators and therefore there is need for hardware-software codesign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Especially now that they are part of a larger system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Research question to answer: what parts of the systems should be accelerated on FPGAs</a:t>
            </a:r>
            <a:endParaRPr/>
          </a:p>
        </p:txBody>
      </p:sp>
      <p:sp>
        <p:nvSpPr>
          <p:cNvPr id="121" name="Google Shape;121;g1570e15f94f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570e15f94f_0_4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570e15f94f_0_4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Hardware and software code are linked together using a </a:t>
            </a:r>
            <a:r>
              <a:rPr b="1" lang="fr-FR"/>
              <a:t>PartitionLink (PLink) </a:t>
            </a:r>
            <a:r>
              <a:rPr lang="fr-FR"/>
              <a:t>actor.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PLink is an actor instantiated by the compiler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V</a:t>
            </a:r>
            <a:r>
              <a:rPr lang="fr-FR"/>
              <a:t>irtualizes/redirects</a:t>
            </a:r>
            <a:r>
              <a:rPr lang="fr-FR"/>
              <a:t> the cross device FIFOs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Runs on top of standard OpenCL host APIs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Input and Output stage actors are instantiated in hardware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prefetch FIFOs from the FPGA ddr into the on-chip FIFOs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stream on-chip FIFOs to the FPGA ddr</a:t>
            </a:r>
            <a:endParaRPr/>
          </a:p>
        </p:txBody>
      </p:sp>
      <p:sp>
        <p:nvSpPr>
          <p:cNvPr id="345" name="Google Shape;345;g1570e15f94f_0_4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570e15f94f_0_4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570e15f94f_0_4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1570e15f94f_0_4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570e15f94f_0_6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570e15f94f_0_6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1570e15f94f_0_6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570e15f94f_0_6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570e15f94f_0_6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1570e15f94f_0_6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570e15f94f_0_6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570e15f94f_0_6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1570e15f94f_0_6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570e15f94f_0_6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570e15f94f_0_6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1570e15f94f_0_6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570e15f94f_0_6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570e15f94f_0_6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1570e15f94f_0_6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570e15f94f_0_6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570e15f94f_0_6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1570e15f94f_0_6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570e15f94f_0_6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570e15f94f_0_6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1570e15f94f_0_6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70e15f94f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70e15f94f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570e15f94f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70e15f94f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570e15f94f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570e15f94f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70e15f94f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70e15f94f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 common programming model for software and hardware should be able to exploit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thread-level </a:t>
            </a:r>
            <a:r>
              <a:rPr lang="fr-FR"/>
              <a:t>parallelism</a:t>
            </a:r>
            <a:r>
              <a:rPr lang="fr-FR"/>
              <a:t> in software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spatial parallelism on hardware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Since in commodity cloud FPGA, there is no unified shared memory between the CPU and the FPGA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Our programming model should explicitly define boundaries at which state can be read or written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This also makes free placement of “functionality” possible on either software or hardware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What we have described has been long studied by computer scientist and has been called the Actor model.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Extensively used in software both on shared memory and distributed systems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And it is also the de-facto task-parallel execution model in HLS, though it’s called dataflow there.</a:t>
            </a:r>
            <a:endParaRPr/>
          </a:p>
        </p:txBody>
      </p:sp>
      <p:sp>
        <p:nvSpPr>
          <p:cNvPr id="156" name="Google Shape;156;g1570e15f94f_0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70e15f94f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70e15f94f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At the high level the actor model is pretty simple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You have a network of concurrent actors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Actors communicate through </a:t>
            </a:r>
            <a:r>
              <a:rPr lang="fr-FR"/>
              <a:t>reliable</a:t>
            </a:r>
            <a:r>
              <a:rPr lang="fr-FR"/>
              <a:t> FIFO channels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Each actor reacts to it inputs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Only mutates local state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You could have cyclic networks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You could have dynamic consumption/production rates of inputs and outputs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The language we picked for this purpose is called CAL actor language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Been around for about 20 year (spawned in UC-Berkeley)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The reason it was attracted to us was that CAL has been used both on multi-core CPUs and FPGAs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 CAL actor consists of a set of action or procedures that are “scheduled” or fired based on some firing rules or a state machine.</a:t>
            </a:r>
            <a:endParaRPr/>
          </a:p>
        </p:txBody>
      </p:sp>
      <p:sp>
        <p:nvSpPr>
          <p:cNvPr id="165" name="Google Shape;165;g1570e15f94f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70e15f94f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570e15f94f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570e15f94f_0_1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70e15f94f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570e15f94f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The codesign problem is essentially a hyper-graph partitioning problem, where we need to map the actor network “graph” to the execution graph.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 the execution graph, actors mapped to CPU threads are co-scheduled sequentially, and actors mapped to the FPGA execute in parallel.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 thread or the FPGA make up the partitions and they all execute in parallel.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To come up with a high-performance partition we need to first model the execution time and then find the ones that minimize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We do not consider any other objective, such as power or resource utilization in this work.</a:t>
            </a:r>
            <a:endParaRPr/>
          </a:p>
        </p:txBody>
      </p:sp>
      <p:sp>
        <p:nvSpPr>
          <p:cNvPr id="191" name="Google Shape;191;g1570e15f94f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>
  <p:cSld name="Diapositive de tit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>
            <p:ph idx="2" type="pic"/>
          </p:nvPr>
        </p:nvSpPr>
        <p:spPr>
          <a:xfrm>
            <a:off x="1331913" y="0"/>
            <a:ext cx="7812087" cy="4948238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216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0000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647" y="80283"/>
            <a:ext cx="1175301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idx="3" type="body"/>
          </p:nvPr>
        </p:nvSpPr>
        <p:spPr>
          <a:xfrm>
            <a:off x="6400800" y="4683125"/>
            <a:ext cx="1828800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4" type="body"/>
          </p:nvPr>
        </p:nvSpPr>
        <p:spPr>
          <a:xfrm>
            <a:off x="82550" y="4440264"/>
            <a:ext cx="698500" cy="5079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6860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630"/>
              <a:buFont typeface="Arial"/>
              <a:buChar char="•"/>
              <a:defRPr sz="7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904875" y="1563688"/>
            <a:ext cx="3671466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2" type="body"/>
          </p:nvPr>
        </p:nvSpPr>
        <p:spPr>
          <a:xfrm>
            <a:off x="4959772" y="1563688"/>
            <a:ext cx="3671466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seul">
  <p:cSld name="1_Titre seul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>
            <p:ph idx="2" type="pic"/>
          </p:nvPr>
        </p:nvSpPr>
        <p:spPr>
          <a:xfrm>
            <a:off x="904875" y="0"/>
            <a:ext cx="8239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3"/>
          <p:cNvSpPr txBox="1"/>
          <p:nvPr>
            <p:ph type="title"/>
          </p:nvPr>
        </p:nvSpPr>
        <p:spPr>
          <a:xfrm>
            <a:off x="6405563" y="2571750"/>
            <a:ext cx="2738437" cy="2111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re seul">
  <p:cSld name="2_Titre seul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>
            <p:ph idx="2" type="pic"/>
          </p:nvPr>
        </p:nvSpPr>
        <p:spPr>
          <a:xfrm>
            <a:off x="904875" y="0"/>
            <a:ext cx="7726363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4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re seul">
  <p:cSld name="3_Titre seul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>
            <p:ph idx="2" type="pic"/>
          </p:nvPr>
        </p:nvSpPr>
        <p:spPr>
          <a:xfrm>
            <a:off x="904875" y="3114674"/>
            <a:ext cx="8239125" cy="2028825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904875" y="1563688"/>
            <a:ext cx="7646988" cy="1436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>
  <p:cSld name="Titre de sectio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>
            <p:ph idx="2" type="pic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3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re de section">
  <p:cSld name="2_Titre de sec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/>
        </p:txBody>
      </p:sp>
      <p:sp>
        <p:nvSpPr>
          <p:cNvPr id="33" name="Google Shape;33;p4"/>
          <p:cNvSpPr/>
          <p:nvPr>
            <p:ph idx="2" type="pic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de section">
  <p:cSld name="1_Titre de sec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/>
        </p:txBody>
      </p:sp>
      <p:sp>
        <p:nvSpPr>
          <p:cNvPr id="40" name="Google Shape;40;p5"/>
          <p:cNvSpPr/>
          <p:nvPr>
            <p:ph idx="2" type="pic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5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" type="body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contenu">
  <p:cSld name="1_Titre et contenu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" type="body"/>
          </p:nvPr>
        </p:nvSpPr>
        <p:spPr>
          <a:xfrm>
            <a:off x="90487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/>
          <p:nvPr>
            <p:ph idx="2" type="pic"/>
          </p:nvPr>
        </p:nvSpPr>
        <p:spPr>
          <a:xfrm>
            <a:off x="5486400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re et contenu">
  <p:cSld name="2_Titre et contenu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>
            <p:ph idx="2" type="pic"/>
          </p:nvPr>
        </p:nvSpPr>
        <p:spPr>
          <a:xfrm>
            <a:off x="904875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9" name="Google Shape;59;p8"/>
          <p:cNvSpPr txBox="1"/>
          <p:nvPr>
            <p:ph type="title"/>
          </p:nvPr>
        </p:nvSpPr>
        <p:spPr>
          <a:xfrm>
            <a:off x="904876" y="131032"/>
            <a:ext cx="3144520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re et contenu">
  <p:cSld name="4_Titre et contenu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>
            <p:ph idx="2" type="pic"/>
          </p:nvPr>
        </p:nvSpPr>
        <p:spPr>
          <a:xfrm>
            <a:off x="904875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type="title"/>
          </p:nvPr>
        </p:nvSpPr>
        <p:spPr>
          <a:xfrm>
            <a:off x="4049395" y="131032"/>
            <a:ext cx="3144520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re et contenu">
  <p:cSld name="3_Titre et contenu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>
            <p:ph idx="2" type="pic"/>
          </p:nvPr>
        </p:nvSpPr>
        <p:spPr>
          <a:xfrm>
            <a:off x="904875" y="1563688"/>
            <a:ext cx="3144838" cy="3579812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b="1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>
            <a:lvl1pPr indent="-33147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7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0273" y="132334"/>
            <a:ext cx="653952" cy="2830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9.png"/><Relationship Id="rId13" Type="http://schemas.openxmlformats.org/officeDocument/2006/relationships/image" Target="../media/image3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hyperlink" Target="http://github.com/streamblocks/streamblocks-platform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778" l="0" r="0" t="7769"/>
          <a:stretch/>
        </p:blipFill>
        <p:spPr>
          <a:xfrm>
            <a:off x="1331913" y="-195025"/>
            <a:ext cx="7812086" cy="49482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>
            <p:ph type="ctrTitle"/>
          </p:nvPr>
        </p:nvSpPr>
        <p:spPr>
          <a:xfrm>
            <a:off x="4100950" y="336200"/>
            <a:ext cx="5043000" cy="182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216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Libre Franklin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Libre Franklin"/>
              <a:buNone/>
            </a:pPr>
            <a:r>
              <a:rPr lang="fr-FR" sz="1400">
                <a:solidFill>
                  <a:schemeClr val="dk1"/>
                </a:solidFill>
              </a:rPr>
              <a:t>Auto-partitioning Heterogeneous Task-parallel Programs with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Libre Franklin"/>
              <a:buNone/>
            </a:pPr>
            <a:r>
              <a:rPr lang="fr-FR" sz="2440">
                <a:solidFill>
                  <a:schemeClr val="dk1"/>
                </a:solidFill>
              </a:rPr>
              <a:t>StreamBlocks</a:t>
            </a:r>
            <a:endParaRPr sz="2040"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1331925" y="2165025"/>
            <a:ext cx="2769000" cy="87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00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fr-FR"/>
              <a:t>Mahyar Emami, </a:t>
            </a:r>
            <a:r>
              <a:rPr b="1" lang="fr-FR"/>
              <a:t>Endri Bezati</a:t>
            </a:r>
            <a:r>
              <a:rPr b="1" baseline="30000" lang="fr-FR"/>
              <a:t>*</a:t>
            </a:r>
            <a:r>
              <a:rPr lang="fr-FR"/>
              <a:t>,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fr-FR"/>
              <a:t>Jörn Janneck</a:t>
            </a:r>
            <a:r>
              <a:rPr baseline="30000" lang="fr-FR"/>
              <a:t>**</a:t>
            </a:r>
            <a:r>
              <a:rPr lang="fr-FR"/>
              <a:t>, James Larus</a:t>
            </a:r>
            <a:endParaRPr/>
          </a:p>
        </p:txBody>
      </p:sp>
      <p:sp>
        <p:nvSpPr>
          <p:cNvPr id="115" name="Google Shape;115;p17"/>
          <p:cNvSpPr txBox="1"/>
          <p:nvPr>
            <p:ph idx="3" type="body"/>
          </p:nvPr>
        </p:nvSpPr>
        <p:spPr>
          <a:xfrm>
            <a:off x="7308850" y="4753100"/>
            <a:ext cx="1828800" cy="3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FR"/>
              <a:t>October 2022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2850" y="1481950"/>
            <a:ext cx="2184797" cy="5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5">
            <a:alphaModFix/>
          </a:blip>
          <a:srcRect b="21476" l="0" r="0" t="0"/>
          <a:stretch/>
        </p:blipFill>
        <p:spPr>
          <a:xfrm>
            <a:off x="4767491" y="1349337"/>
            <a:ext cx="1228274" cy="7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idx="3" type="body"/>
          </p:nvPr>
        </p:nvSpPr>
        <p:spPr>
          <a:xfrm>
            <a:off x="1331925" y="4753225"/>
            <a:ext cx="3609300" cy="3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/>
              <a:t>* Computing Systems Laboratory, Huawei Technologies, Zurich</a:t>
            </a:r>
            <a:endParaRPr sz="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/>
              <a:t>** Lund University</a:t>
            </a:r>
            <a:endParaRPr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Solution</a:t>
            </a:r>
            <a:endParaRPr/>
          </a:p>
        </p:txBody>
      </p:sp>
      <p:sp>
        <p:nvSpPr>
          <p:cNvPr id="207" name="Google Shape;207;p26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715450" y="866800"/>
            <a:ext cx="7507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Formulate the mapping as a mixed integer-linear </a:t>
            </a:r>
            <a:r>
              <a:rPr b="1" lang="fr-FR"/>
              <a:t>programming</a:t>
            </a:r>
            <a:r>
              <a:rPr b="1" lang="fr-FR"/>
              <a:t> problem parametrized by </a:t>
            </a:r>
            <a:r>
              <a:rPr b="1" lang="fr-FR" u="sng"/>
              <a:t>profiling information</a:t>
            </a:r>
            <a:r>
              <a:rPr b="1" lang="fr-FR"/>
              <a:t>:</a:t>
            </a:r>
            <a:endParaRPr b="1"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Software</a:t>
            </a:r>
            <a:r>
              <a:rPr lang="fr-FR"/>
              <a:t> execution time 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Hardware execution time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Intra- and inter-thread communication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PCIe communication</a:t>
            </a:r>
            <a:endParaRPr/>
          </a:p>
        </p:txBody>
      </p:sp>
      <p:pic>
        <p:nvPicPr>
          <p:cNvPr descr="P_{thread} = \{p_1, p_2, ...,p_n\} \cup  p_{accel}" id="209" name="Google Shape;209;p26" title="MathEquation,#000000"/>
          <p:cNvPicPr preferRelativeResize="0"/>
          <p:nvPr/>
        </p:nvPicPr>
        <p:blipFill rotWithShape="1">
          <a:blip r:embed="rId3">
            <a:alphaModFix/>
          </a:blip>
          <a:srcRect b="0" l="28693" r="0" t="0"/>
          <a:stretch/>
        </p:blipFill>
        <p:spPr>
          <a:xfrm>
            <a:off x="4190999" y="4106100"/>
            <a:ext cx="3944526" cy="477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/>
        </p:nvSpPr>
        <p:spPr>
          <a:xfrm>
            <a:off x="715450" y="3471125"/>
            <a:ext cx="197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/>
              <a:t>Find values of</a:t>
            </a:r>
            <a:endParaRPr sz="1800"/>
          </a:p>
        </p:txBody>
      </p:sp>
      <p:pic>
        <p:nvPicPr>
          <p:cNvPr descr="\{a_1, a_n, ..., a_m\}" id="211" name="Google Shape;211;p26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106" y="2801075"/>
            <a:ext cx="2765868" cy="47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26"/>
          <p:cNvCxnSpPr>
            <a:endCxn id="211" idx="1"/>
          </p:cNvCxnSpPr>
          <p:nvPr/>
        </p:nvCxnSpPr>
        <p:spPr>
          <a:xfrm flipH="1" rot="10800000">
            <a:off x="2893106" y="3039625"/>
            <a:ext cx="1584000" cy="377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26"/>
          <p:cNvCxnSpPr>
            <a:endCxn id="209" idx="1"/>
          </p:cNvCxnSpPr>
          <p:nvPr/>
        </p:nvCxnSpPr>
        <p:spPr>
          <a:xfrm>
            <a:off x="2855099" y="3940848"/>
            <a:ext cx="1335900" cy="403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26"/>
          <p:cNvSpPr txBox="1"/>
          <p:nvPr/>
        </p:nvSpPr>
        <p:spPr>
          <a:xfrm>
            <a:off x="5046625" y="3224525"/>
            <a:ext cx="15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 set of </a:t>
            </a:r>
            <a:r>
              <a:rPr lang="fr-FR"/>
              <a:t>actors</a:t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4004850" y="4583200"/>
            <a:ext cx="38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set of thread and accelerator partitions</a:t>
            </a:r>
            <a:endParaRPr/>
          </a:p>
        </p:txBody>
      </p:sp>
      <p:pic>
        <p:nvPicPr>
          <p:cNvPr descr="d^a_p \in \{0, 1\}" id="216" name="Google Shape;216;p26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0300" y="3440450"/>
            <a:ext cx="1852840" cy="4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Modeling Execution Time</a:t>
            </a:r>
            <a:endParaRPr/>
          </a:p>
        </p:txBody>
      </p:sp>
      <p:sp>
        <p:nvSpPr>
          <p:cNvPr id="223" name="Google Shape;223;p27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4" name="Google Shape;224;p27"/>
          <p:cNvSpPr txBox="1"/>
          <p:nvPr/>
        </p:nvSpPr>
        <p:spPr>
          <a:xfrm>
            <a:off x="715450" y="866800"/>
            <a:ext cx="75078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Actors on the same thread execute sequentially ⇒ sum up individual execution times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 txBox="1"/>
          <p:nvPr/>
        </p:nvSpPr>
        <p:spPr>
          <a:xfrm>
            <a:off x="715450" y="1833938"/>
            <a:ext cx="75078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Parallel threads ⇒ </a:t>
            </a:r>
            <a:r>
              <a:rPr lang="fr-FR"/>
              <a:t>execution</a:t>
            </a:r>
            <a:r>
              <a:rPr lang="fr-FR"/>
              <a:t> time dominated by straggler</a:t>
            </a:r>
            <a:endParaRPr/>
          </a:p>
        </p:txBody>
      </p:sp>
      <p:sp>
        <p:nvSpPr>
          <p:cNvPr id="226" name="Google Shape;226;p27"/>
          <p:cNvSpPr txBox="1"/>
          <p:nvPr/>
        </p:nvSpPr>
        <p:spPr>
          <a:xfrm>
            <a:off x="715450" y="3067800"/>
            <a:ext cx="84285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Accelerator also runs in parallel ⇒ similar to parallel threads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A</a:t>
            </a:r>
            <a:r>
              <a:rPr lang="fr-FR"/>
              <a:t>ccelerator</a:t>
            </a:r>
            <a:r>
              <a:rPr lang="fr-FR"/>
              <a:t> time dominated by FPGA straggler (spatial parallel) ⇒ similar to parallel threads</a:t>
            </a:r>
            <a:endParaRPr/>
          </a:p>
        </p:txBody>
      </p:sp>
      <p:pic>
        <p:nvPicPr>
          <p:cNvPr descr="max(T_p : p \in \{p_1, p_2, ..., p_n\}\cup T_{accel})" id="227" name="Google Shape;227;p27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950" y="4115550"/>
            <a:ext cx="516610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x(T_p : p \in \{p_1, p_2, ..., p_n\})" id="228" name="Google Shape;228;p27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2538" y="2449075"/>
            <a:ext cx="4118918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_p = \sum_{a} d^{a}_{p} \times exec(a, p)" id="229" name="Google Shape;229;p27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2825" y="1348575"/>
            <a:ext cx="3313044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/>
          <p:nvPr/>
        </p:nvSpPr>
        <p:spPr>
          <a:xfrm>
            <a:off x="6969925" y="1635925"/>
            <a:ext cx="208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Comes from profiling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both hardware and software</a:t>
            </a:r>
            <a:endParaRPr sz="1200"/>
          </a:p>
        </p:txBody>
      </p:sp>
      <p:cxnSp>
        <p:nvCxnSpPr>
          <p:cNvPr id="231" name="Google Shape;231;p27"/>
          <p:cNvCxnSpPr>
            <a:stCxn id="230" idx="1"/>
            <a:endCxn id="229" idx="3"/>
          </p:cNvCxnSpPr>
          <p:nvPr/>
        </p:nvCxnSpPr>
        <p:spPr>
          <a:xfrm rot="10800000">
            <a:off x="6125725" y="1539175"/>
            <a:ext cx="844200" cy="373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27"/>
          <p:cNvSpPr txBox="1"/>
          <p:nvPr/>
        </p:nvSpPr>
        <p:spPr>
          <a:xfrm>
            <a:off x="715450" y="4248888"/>
            <a:ext cx="75078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7"/>
          <p:cNvSpPr txBox="1"/>
          <p:nvPr/>
        </p:nvSpPr>
        <p:spPr>
          <a:xfrm>
            <a:off x="1833575" y="4626300"/>
            <a:ext cx="572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More details in the paper!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Communication Cost Matters</a:t>
            </a:r>
            <a:endParaRPr/>
          </a:p>
        </p:txBody>
      </p:sp>
      <p:sp>
        <p:nvSpPr>
          <p:cNvPr id="240" name="Google Shape;240;p28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41" name="Google Shape;2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125" y="1378900"/>
            <a:ext cx="4907748" cy="27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 txBox="1"/>
          <p:nvPr/>
        </p:nvSpPr>
        <p:spPr>
          <a:xfrm>
            <a:off x="750100" y="978700"/>
            <a:ext cx="55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Can not overlook communication costs ⇒ huge </a:t>
            </a:r>
            <a:r>
              <a:rPr lang="fr-FR"/>
              <a:t>discrepancy</a:t>
            </a:r>
            <a:endParaRPr/>
          </a:p>
        </p:txBody>
      </p:sp>
      <p:sp>
        <p:nvSpPr>
          <p:cNvPr id="243" name="Google Shape;243;p28"/>
          <p:cNvSpPr txBox="1"/>
          <p:nvPr/>
        </p:nvSpPr>
        <p:spPr>
          <a:xfrm>
            <a:off x="750100" y="4282925"/>
            <a:ext cx="6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See paper and appendix for full communication cost modeling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68" y="588959"/>
            <a:ext cx="3183157" cy="78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 rotWithShape="1">
          <a:blip r:embed="rId4">
            <a:alphaModFix/>
          </a:blip>
          <a:srcRect b="0" l="0" r="0" t="12319"/>
          <a:stretch/>
        </p:blipFill>
        <p:spPr>
          <a:xfrm>
            <a:off x="264835" y="2235624"/>
            <a:ext cx="3360845" cy="41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60" y="1443408"/>
            <a:ext cx="3584224" cy="63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916" y="2802122"/>
            <a:ext cx="3421767" cy="54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028" y="3466786"/>
            <a:ext cx="3742035" cy="65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12" y="4069454"/>
            <a:ext cx="4121874" cy="112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76222" y="195272"/>
            <a:ext cx="3304513" cy="4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82820" y="502495"/>
            <a:ext cx="4291278" cy="95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62563" y="1563709"/>
            <a:ext cx="3731769" cy="58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96037" y="2140566"/>
            <a:ext cx="3464848" cy="86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44637" y="2802135"/>
            <a:ext cx="4121885" cy="2350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906650" y="-27100"/>
            <a:ext cx="7559100" cy="51819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chemeClr val="lt1"/>
                </a:solidFill>
              </a:rPr>
              <a:t>StreamBlocks Compiler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88" y="1294213"/>
            <a:ext cx="8253629" cy="25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StreamBlocks Overview</a:t>
            </a:r>
            <a:endParaRPr/>
          </a:p>
        </p:txBody>
      </p:sp>
      <p:sp>
        <p:nvSpPr>
          <p:cNvPr id="275" name="Google Shape;275;p31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276" name="Google Shape;276;p31"/>
          <p:cNvCxnSpPr/>
          <p:nvPr/>
        </p:nvCxnSpPr>
        <p:spPr>
          <a:xfrm>
            <a:off x="2350300" y="777875"/>
            <a:ext cx="0" cy="431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77" name="Google Shape;277;p31"/>
          <p:cNvSpPr/>
          <p:nvPr/>
        </p:nvSpPr>
        <p:spPr>
          <a:xfrm>
            <a:off x="3493300" y="1521625"/>
            <a:ext cx="1151700" cy="970200"/>
          </a:xfrm>
          <a:prstGeom prst="roundRect">
            <a:avLst>
              <a:gd fmla="val 16667" name="adj"/>
            </a:avLst>
          </a:prstGeom>
          <a:solidFill>
            <a:srgbClr val="81D76F">
              <a:alpha val="4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3493300" y="2788450"/>
            <a:ext cx="1151700" cy="970200"/>
          </a:xfrm>
          <a:prstGeom prst="roundRect">
            <a:avLst>
              <a:gd fmla="val 16667" name="adj"/>
            </a:avLst>
          </a:prstGeom>
          <a:solidFill>
            <a:srgbClr val="81D76F">
              <a:alpha val="4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 txBox="1"/>
          <p:nvPr/>
        </p:nvSpPr>
        <p:spPr>
          <a:xfrm>
            <a:off x="2919425" y="1026725"/>
            <a:ext cx="21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CAL to HLS-C &amp; Verilog</a:t>
            </a:r>
            <a:endParaRPr/>
          </a:p>
        </p:txBody>
      </p:sp>
      <p:sp>
        <p:nvSpPr>
          <p:cNvPr id="280" name="Google Shape;280;p31"/>
          <p:cNvSpPr txBox="1"/>
          <p:nvPr/>
        </p:nvSpPr>
        <p:spPr>
          <a:xfrm>
            <a:off x="2992900" y="3797050"/>
            <a:ext cx="21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CAL to C++</a:t>
            </a: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7729900" y="2519672"/>
            <a:ext cx="986700" cy="831300"/>
          </a:xfrm>
          <a:prstGeom prst="roundRect">
            <a:avLst>
              <a:gd fmla="val 16667" name="adj"/>
            </a:avLst>
          </a:prstGeom>
          <a:solidFill>
            <a:srgbClr val="81D76F">
              <a:alpha val="4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 txBox="1"/>
          <p:nvPr/>
        </p:nvSpPr>
        <p:spPr>
          <a:xfrm>
            <a:off x="7385125" y="3539725"/>
            <a:ext cx="18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Already discussed</a:t>
            </a:r>
            <a:endParaRPr/>
          </a:p>
        </p:txBody>
      </p:sp>
      <p:sp>
        <p:nvSpPr>
          <p:cNvPr id="283" name="Google Shape;283;p31"/>
          <p:cNvSpPr/>
          <p:nvPr/>
        </p:nvSpPr>
        <p:spPr>
          <a:xfrm>
            <a:off x="1340235" y="2250313"/>
            <a:ext cx="986700" cy="831300"/>
          </a:xfrm>
          <a:prstGeom prst="roundRect">
            <a:avLst>
              <a:gd fmla="val 16667" name="adj"/>
            </a:avLst>
          </a:prstGeom>
          <a:solidFill>
            <a:srgbClr val="81D76F">
              <a:alpha val="4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1"/>
          <p:cNvSpPr txBox="1"/>
          <p:nvPr/>
        </p:nvSpPr>
        <p:spPr>
          <a:xfrm>
            <a:off x="934300" y="1806625"/>
            <a:ext cx="15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Frontend</a:t>
            </a: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2450700" y="1869925"/>
            <a:ext cx="737400" cy="1592100"/>
          </a:xfrm>
          <a:prstGeom prst="roundRect">
            <a:avLst>
              <a:gd fmla="val 16667" name="adj"/>
            </a:avLst>
          </a:prstGeom>
          <a:solidFill>
            <a:srgbClr val="81D76F">
              <a:alpha val="4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 txBox="1"/>
          <p:nvPr/>
        </p:nvSpPr>
        <p:spPr>
          <a:xfrm>
            <a:off x="1989600" y="1448325"/>
            <a:ext cx="15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IR</a:t>
            </a: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420700" y="1978825"/>
            <a:ext cx="737400" cy="592800"/>
          </a:xfrm>
          <a:prstGeom prst="roundRect">
            <a:avLst>
              <a:gd fmla="val 16667" name="adj"/>
            </a:avLst>
          </a:prstGeom>
          <a:solidFill>
            <a:srgbClr val="81D76F">
              <a:alpha val="4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61925" y="1521625"/>
            <a:ext cx="13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Source code</a:t>
            </a:r>
            <a:endParaRPr/>
          </a:p>
        </p:txBody>
      </p:sp>
      <p:sp>
        <p:nvSpPr>
          <p:cNvPr id="289" name="Google Shape;289;p31"/>
          <p:cNvSpPr/>
          <p:nvPr/>
        </p:nvSpPr>
        <p:spPr>
          <a:xfrm>
            <a:off x="466750" y="2701925"/>
            <a:ext cx="645300" cy="592800"/>
          </a:xfrm>
          <a:prstGeom prst="roundRect">
            <a:avLst>
              <a:gd fmla="val 16667" name="adj"/>
            </a:avLst>
          </a:prstGeom>
          <a:solidFill>
            <a:srgbClr val="81D76F">
              <a:alpha val="4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-114375" y="3581500"/>
            <a:ext cx="203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configuration file, contains actor to thread/FPGA mapping,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manual or generated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88" y="1294213"/>
            <a:ext cx="8253629" cy="25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Hardware Backend</a:t>
            </a:r>
            <a:endParaRPr/>
          </a:p>
        </p:txBody>
      </p:sp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3495675" y="1563700"/>
            <a:ext cx="1251900" cy="939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Hardware Backend</a:t>
            </a:r>
            <a:endParaRPr/>
          </a:p>
        </p:txBody>
      </p:sp>
      <p:sp>
        <p:nvSpPr>
          <p:cNvPr id="306" name="Google Shape;306;p33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07" name="Google Shape;307;p33"/>
          <p:cNvSpPr txBox="1"/>
          <p:nvPr/>
        </p:nvSpPr>
        <p:spPr>
          <a:xfrm>
            <a:off x="749950" y="817725"/>
            <a:ext cx="78813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Generate an HLS implementation of each actor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A C++ HLS class with a streaming interface (</a:t>
            </a:r>
            <a:r>
              <a:rPr lang="fr-FR">
                <a:latin typeface="Courier New"/>
                <a:ea typeface="Courier New"/>
                <a:cs typeface="Courier New"/>
                <a:sym typeface="Courier New"/>
              </a:rPr>
              <a:t>hls::stream</a:t>
            </a:r>
            <a:r>
              <a:rPr lang="fr-FR"/>
              <a:t>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Optimize action selection for HLS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Rely on Vivado HLS (commercial) to handle the rest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fr-FR"/>
              <a:t>Benefit from developments in Vivado HLS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fr-FR"/>
              <a:t>Avoid reverse engineering devices for timing information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Coping with HLS limitations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No support for cycles in dataflow graph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fr-FR"/>
              <a:t>Instantiate HLS actors manually in a Verilog network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fr-FR"/>
              <a:t>Custom parallel dynamic scheduling on hardware ⇒ keep actors active as much as possible, eventually synchronize for termination detection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Lack of support for </a:t>
            </a:r>
            <a:r>
              <a:rPr i="1" lang="fr-FR"/>
              <a:t>peeking </a:t>
            </a:r>
            <a:r>
              <a:rPr lang="fr-FR"/>
              <a:t>head of a FIFO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fr-FR"/>
              <a:t>Custom FIFO implementation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88" y="1446613"/>
            <a:ext cx="8253629" cy="25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4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Software</a:t>
            </a:r>
            <a:r>
              <a:rPr lang="fr-FR"/>
              <a:t> Backend</a:t>
            </a:r>
            <a:endParaRPr/>
          </a:p>
        </p:txBody>
      </p:sp>
      <p:sp>
        <p:nvSpPr>
          <p:cNvPr id="315" name="Google Shape;315;p34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3657600" y="2840025"/>
            <a:ext cx="1251900" cy="939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Software Backend</a:t>
            </a:r>
            <a:endParaRPr/>
          </a:p>
        </p:txBody>
      </p:sp>
      <p:sp>
        <p:nvSpPr>
          <p:cNvPr id="323" name="Google Shape;323;p35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24" name="Google Shape;324;p35"/>
          <p:cNvSpPr txBox="1"/>
          <p:nvPr/>
        </p:nvSpPr>
        <p:spPr>
          <a:xfrm>
            <a:off x="750100" y="978700"/>
            <a:ext cx="78813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Generate a C++ implementation of each actor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Optimize action selection for software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Each actor is a “userspace” thread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Cooperatively schedule multiple actors on a  kernel thread (</a:t>
            </a:r>
            <a:r>
              <a:rPr lang="fr-FR">
                <a:latin typeface="Courier New"/>
                <a:ea typeface="Courier New"/>
                <a:cs typeface="Courier New"/>
                <a:sym typeface="Courier New"/>
              </a:rPr>
              <a:t>pthread</a:t>
            </a:r>
            <a:r>
              <a:rPr lang="fr-FR"/>
              <a:t>).</a:t>
            </a:r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3479450" y="2530375"/>
            <a:ext cx="512700" cy="535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5"/>
          <p:cNvSpPr/>
          <p:nvPr/>
        </p:nvSpPr>
        <p:spPr>
          <a:xfrm>
            <a:off x="4354738" y="2528813"/>
            <a:ext cx="512700" cy="37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5"/>
          <p:cNvSpPr/>
          <p:nvPr/>
        </p:nvSpPr>
        <p:spPr>
          <a:xfrm>
            <a:off x="3479450" y="3105100"/>
            <a:ext cx="512700" cy="62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4354738" y="3797900"/>
            <a:ext cx="512700" cy="37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5"/>
          <p:cNvSpPr/>
          <p:nvPr/>
        </p:nvSpPr>
        <p:spPr>
          <a:xfrm>
            <a:off x="4354738" y="3511425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4354738" y="3224950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5"/>
          <p:cNvSpPr/>
          <p:nvPr/>
        </p:nvSpPr>
        <p:spPr>
          <a:xfrm>
            <a:off x="4354738" y="2938475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4354750" y="4204200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5230050" y="3313762"/>
            <a:ext cx="512700" cy="109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5"/>
          <p:cNvSpPr/>
          <p:nvPr/>
        </p:nvSpPr>
        <p:spPr>
          <a:xfrm>
            <a:off x="5230050" y="2564675"/>
            <a:ext cx="512700" cy="68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5" name="Google Shape;335;p35"/>
          <p:cNvCxnSpPr/>
          <p:nvPr/>
        </p:nvCxnSpPr>
        <p:spPr>
          <a:xfrm>
            <a:off x="2528900" y="4483900"/>
            <a:ext cx="40959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5"/>
          <p:cNvCxnSpPr/>
          <p:nvPr/>
        </p:nvCxnSpPr>
        <p:spPr>
          <a:xfrm>
            <a:off x="2503025" y="2491450"/>
            <a:ext cx="40959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37" name="Google Shape;337;p35"/>
          <p:cNvSpPr txBox="1"/>
          <p:nvPr/>
        </p:nvSpPr>
        <p:spPr>
          <a:xfrm>
            <a:off x="1598225" y="2291350"/>
            <a:ext cx="9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AA84F"/>
                </a:solidFill>
              </a:rPr>
              <a:t>Barrier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338" name="Google Shape;338;p35"/>
          <p:cNvSpPr txBox="1"/>
          <p:nvPr/>
        </p:nvSpPr>
        <p:spPr>
          <a:xfrm>
            <a:off x="1598225" y="4283800"/>
            <a:ext cx="9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AA84F"/>
                </a:solidFill>
              </a:rPr>
              <a:t>Barrier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339" name="Google Shape;339;p35"/>
          <p:cNvSpPr txBox="1"/>
          <p:nvPr/>
        </p:nvSpPr>
        <p:spPr>
          <a:xfrm>
            <a:off x="3186125" y="4617250"/>
            <a:ext cx="94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ourier New"/>
                <a:ea typeface="Courier New"/>
                <a:cs typeface="Courier New"/>
                <a:sym typeface="Courier New"/>
              </a:rPr>
              <a:t>Thread1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0" name="Google Shape;340;p35"/>
          <p:cNvSpPr txBox="1"/>
          <p:nvPr/>
        </p:nvSpPr>
        <p:spPr>
          <a:xfrm>
            <a:off x="4100550" y="4617250"/>
            <a:ext cx="94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ourier New"/>
                <a:ea typeface="Courier New"/>
                <a:cs typeface="Courier New"/>
                <a:sym typeface="Courier New"/>
              </a:rPr>
              <a:t>Thread2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1" name="Google Shape;341;p35"/>
          <p:cNvSpPr txBox="1"/>
          <p:nvPr/>
        </p:nvSpPr>
        <p:spPr>
          <a:xfrm>
            <a:off x="5014950" y="4617250"/>
            <a:ext cx="94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ourier New"/>
                <a:ea typeface="Courier New"/>
                <a:cs typeface="Courier New"/>
                <a:sym typeface="Courier New"/>
              </a:rPr>
              <a:t>Thread3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904875" y="131025"/>
            <a:ext cx="5942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lang="fr-FR"/>
              <a:t>FPGA Programming is Hard!</a:t>
            </a:r>
            <a:endParaRPr/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881150" y="954450"/>
            <a:ext cx="7444500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Programming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Traditionally HDL (hardware description language)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Reserved to digital designers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Nowadays HLS-C (high-level synthesis from C/C++)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Pseudo-software programming, </a:t>
            </a:r>
            <a:r>
              <a:rPr i="1" lang="fr-FR"/>
              <a:t>looks like</a:t>
            </a:r>
            <a:r>
              <a:rPr lang="fr-FR"/>
              <a:t> C/C++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Hardware knowledge is a must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Steady improvements in HLS research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New Age of FPGAs ⇒ FPGAs in the cloud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Broader software engineer audience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FPGAs in the cloud as commodity </a:t>
            </a:r>
            <a:r>
              <a:rPr i="1" lang="fr-FR"/>
              <a:t>accelerators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Calls for hardware-software codesign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Part of larger systems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6" name="Google Shape;126;p18"/>
          <p:cNvSpPr txBox="1"/>
          <p:nvPr/>
        </p:nvSpPr>
        <p:spPr>
          <a:xfrm>
            <a:off x="2275850" y="4375325"/>
            <a:ext cx="4655100" cy="615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What should be accelerated?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How to define the hardware-software boundary?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Putting it Together</a:t>
            </a:r>
            <a:endParaRPr/>
          </a:p>
        </p:txBody>
      </p:sp>
      <p:sp>
        <p:nvSpPr>
          <p:cNvPr id="348" name="Google Shape;348;p36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49" name="Google Shape;349;p36"/>
          <p:cNvSpPr/>
          <p:nvPr/>
        </p:nvSpPr>
        <p:spPr>
          <a:xfrm>
            <a:off x="5927375" y="1273075"/>
            <a:ext cx="512700" cy="535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6802663" y="1271513"/>
            <a:ext cx="512700" cy="37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6"/>
          <p:cNvSpPr/>
          <p:nvPr/>
        </p:nvSpPr>
        <p:spPr>
          <a:xfrm>
            <a:off x="5927375" y="1847800"/>
            <a:ext cx="512700" cy="62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6"/>
          <p:cNvSpPr/>
          <p:nvPr/>
        </p:nvSpPr>
        <p:spPr>
          <a:xfrm>
            <a:off x="6802663" y="2540600"/>
            <a:ext cx="512700" cy="37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6802663" y="2254125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6"/>
          <p:cNvSpPr/>
          <p:nvPr/>
        </p:nvSpPr>
        <p:spPr>
          <a:xfrm>
            <a:off x="6802663" y="1967650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6"/>
          <p:cNvSpPr/>
          <p:nvPr/>
        </p:nvSpPr>
        <p:spPr>
          <a:xfrm>
            <a:off x="6802663" y="1681175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6"/>
          <p:cNvSpPr/>
          <p:nvPr/>
        </p:nvSpPr>
        <p:spPr>
          <a:xfrm>
            <a:off x="6802675" y="2946900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6"/>
          <p:cNvSpPr/>
          <p:nvPr/>
        </p:nvSpPr>
        <p:spPr>
          <a:xfrm>
            <a:off x="7677975" y="2056462"/>
            <a:ext cx="512700" cy="109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7677975" y="1307375"/>
            <a:ext cx="512700" cy="686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9" name="Google Shape;359;p36"/>
          <p:cNvCxnSpPr/>
          <p:nvPr/>
        </p:nvCxnSpPr>
        <p:spPr>
          <a:xfrm>
            <a:off x="4976825" y="3226600"/>
            <a:ext cx="40959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36"/>
          <p:cNvCxnSpPr/>
          <p:nvPr/>
        </p:nvCxnSpPr>
        <p:spPr>
          <a:xfrm>
            <a:off x="4950950" y="1234150"/>
            <a:ext cx="40959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1" name="Google Shape;361;p36"/>
          <p:cNvSpPr txBox="1"/>
          <p:nvPr/>
        </p:nvSpPr>
        <p:spPr>
          <a:xfrm>
            <a:off x="4046150" y="1034050"/>
            <a:ext cx="9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AA84F"/>
                </a:solidFill>
              </a:rPr>
              <a:t>Barrier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362" name="Google Shape;362;p36"/>
          <p:cNvSpPr txBox="1"/>
          <p:nvPr/>
        </p:nvSpPr>
        <p:spPr>
          <a:xfrm>
            <a:off x="4046150" y="3026500"/>
            <a:ext cx="9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6AA84F"/>
                </a:solidFill>
              </a:rPr>
              <a:t>Barrier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363" name="Google Shape;363;p36"/>
          <p:cNvSpPr txBox="1"/>
          <p:nvPr/>
        </p:nvSpPr>
        <p:spPr>
          <a:xfrm>
            <a:off x="5634050" y="3359950"/>
            <a:ext cx="94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ourier New"/>
                <a:ea typeface="Courier New"/>
                <a:cs typeface="Courier New"/>
                <a:sym typeface="Courier New"/>
              </a:rPr>
              <a:t>Thread1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4" name="Google Shape;364;p36"/>
          <p:cNvSpPr txBox="1"/>
          <p:nvPr/>
        </p:nvSpPr>
        <p:spPr>
          <a:xfrm>
            <a:off x="6548475" y="3359950"/>
            <a:ext cx="94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ourier New"/>
                <a:ea typeface="Courier New"/>
                <a:cs typeface="Courier New"/>
                <a:sym typeface="Courier New"/>
              </a:rPr>
              <a:t>Thread2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5" name="Google Shape;365;p36"/>
          <p:cNvSpPr txBox="1"/>
          <p:nvPr/>
        </p:nvSpPr>
        <p:spPr>
          <a:xfrm>
            <a:off x="7462875" y="3359950"/>
            <a:ext cx="94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Courier New"/>
                <a:ea typeface="Courier New"/>
                <a:cs typeface="Courier New"/>
                <a:sym typeface="Courier New"/>
              </a:rPr>
              <a:t>Thread3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36"/>
          <p:cNvSpPr/>
          <p:nvPr/>
        </p:nvSpPr>
        <p:spPr>
          <a:xfrm>
            <a:off x="5780675" y="2537200"/>
            <a:ext cx="806100" cy="372300"/>
          </a:xfrm>
          <a:prstGeom prst="roundRect">
            <a:avLst>
              <a:gd fmla="val 16667" name="adj"/>
            </a:avLst>
          </a:prstGeom>
          <a:solidFill>
            <a:srgbClr val="9CC7DB">
              <a:alpha val="96080"/>
            </a:srgbClr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ourier New"/>
                <a:ea typeface="Courier New"/>
                <a:cs typeface="Courier New"/>
                <a:sym typeface="Courier New"/>
              </a:rPr>
              <a:t>Plink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7" name="Google Shape;367;p36"/>
          <p:cNvSpPr/>
          <p:nvPr/>
        </p:nvSpPr>
        <p:spPr>
          <a:xfrm>
            <a:off x="5780675" y="2883600"/>
            <a:ext cx="806100" cy="245700"/>
          </a:xfrm>
          <a:prstGeom prst="roundRect">
            <a:avLst>
              <a:gd fmla="val 16667" name="adj"/>
            </a:avLst>
          </a:prstGeom>
          <a:solidFill>
            <a:srgbClr val="9CC7DB">
              <a:alpha val="96080"/>
            </a:srgbClr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ourier New"/>
                <a:ea typeface="Courier New"/>
                <a:cs typeface="Courier New"/>
                <a:sym typeface="Courier New"/>
              </a:rPr>
              <a:t>OCL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8" name="Google Shape;368;p36"/>
          <p:cNvSpPr/>
          <p:nvPr/>
        </p:nvSpPr>
        <p:spPr>
          <a:xfrm>
            <a:off x="2427046" y="3056425"/>
            <a:ext cx="1320900" cy="433500"/>
          </a:xfrm>
          <a:prstGeom prst="roundRect">
            <a:avLst>
              <a:gd fmla="val 16667" name="adj"/>
            </a:avLst>
          </a:prstGeom>
          <a:solidFill>
            <a:srgbClr val="9CC7DB">
              <a:alpha val="96080"/>
            </a:srgbClr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Input stage</a:t>
            </a:r>
            <a:endParaRPr/>
          </a:p>
        </p:txBody>
      </p:sp>
      <p:sp>
        <p:nvSpPr>
          <p:cNvPr id="369" name="Google Shape;369;p36"/>
          <p:cNvSpPr/>
          <p:nvPr/>
        </p:nvSpPr>
        <p:spPr>
          <a:xfrm>
            <a:off x="3027913" y="1735600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6"/>
          <p:cNvSpPr/>
          <p:nvPr/>
        </p:nvSpPr>
        <p:spPr>
          <a:xfrm>
            <a:off x="2557013" y="1185650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1" name="Google Shape;371;p36"/>
          <p:cNvCxnSpPr/>
          <p:nvPr/>
        </p:nvCxnSpPr>
        <p:spPr>
          <a:xfrm>
            <a:off x="3967175" y="864400"/>
            <a:ext cx="0" cy="268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72" name="Google Shape;372;p36"/>
          <p:cNvSpPr txBox="1"/>
          <p:nvPr/>
        </p:nvSpPr>
        <p:spPr>
          <a:xfrm>
            <a:off x="6085425" y="4385375"/>
            <a:ext cx="183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ourier New"/>
                <a:ea typeface="Courier New"/>
                <a:cs typeface="Courier New"/>
                <a:sym typeface="Courier New"/>
              </a:rPr>
              <a:t>CPU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3" name="Google Shape;373;p36"/>
          <p:cNvSpPr/>
          <p:nvPr/>
        </p:nvSpPr>
        <p:spPr>
          <a:xfrm>
            <a:off x="2044313" y="1799263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6"/>
          <p:cNvSpPr/>
          <p:nvPr/>
        </p:nvSpPr>
        <p:spPr>
          <a:xfrm>
            <a:off x="1494263" y="1293975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6"/>
          <p:cNvSpPr/>
          <p:nvPr/>
        </p:nvSpPr>
        <p:spPr>
          <a:xfrm>
            <a:off x="3462325" y="3730600"/>
            <a:ext cx="981000" cy="819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FPGA DDR</a:t>
            </a:r>
            <a:endParaRPr/>
          </a:p>
        </p:txBody>
      </p:sp>
      <p:sp>
        <p:nvSpPr>
          <p:cNvPr id="376" name="Google Shape;376;p36"/>
          <p:cNvSpPr/>
          <p:nvPr/>
        </p:nvSpPr>
        <p:spPr>
          <a:xfrm>
            <a:off x="3614725" y="3883000"/>
            <a:ext cx="981000" cy="819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FPGA DDR</a:t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>
            <a:off x="3767125" y="4035400"/>
            <a:ext cx="981000" cy="819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FPGA DDR</a:t>
            </a:r>
            <a:endParaRPr/>
          </a:p>
        </p:txBody>
      </p:sp>
      <p:cxnSp>
        <p:nvCxnSpPr>
          <p:cNvPr id="378" name="Google Shape;378;p36"/>
          <p:cNvCxnSpPr>
            <a:stCxn id="367" idx="1"/>
            <a:endCxn id="377" idx="3"/>
          </p:cNvCxnSpPr>
          <p:nvPr/>
        </p:nvCxnSpPr>
        <p:spPr>
          <a:xfrm flipH="1">
            <a:off x="4748075" y="3006450"/>
            <a:ext cx="1032600" cy="14385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79" name="Google Shape;379;p36"/>
          <p:cNvCxnSpPr>
            <a:stCxn id="377" idx="1"/>
            <a:endCxn id="368" idx="2"/>
          </p:cNvCxnSpPr>
          <p:nvPr/>
        </p:nvCxnSpPr>
        <p:spPr>
          <a:xfrm rot="10800000">
            <a:off x="3087625" y="3489850"/>
            <a:ext cx="679500" cy="9552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0" name="Google Shape;380;p36"/>
          <p:cNvSpPr/>
          <p:nvPr/>
        </p:nvSpPr>
        <p:spPr>
          <a:xfrm>
            <a:off x="1051596" y="3056425"/>
            <a:ext cx="1320900" cy="433500"/>
          </a:xfrm>
          <a:prstGeom prst="roundRect">
            <a:avLst>
              <a:gd fmla="val 16667" name="adj"/>
            </a:avLst>
          </a:prstGeom>
          <a:solidFill>
            <a:srgbClr val="9CC7DB">
              <a:alpha val="96080"/>
            </a:srgbClr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Output stage</a:t>
            </a:r>
            <a:endParaRPr/>
          </a:p>
        </p:txBody>
      </p:sp>
      <p:cxnSp>
        <p:nvCxnSpPr>
          <p:cNvPr id="381" name="Google Shape;381;p36"/>
          <p:cNvCxnSpPr>
            <a:stCxn id="377" idx="1"/>
            <a:endCxn id="380" idx="2"/>
          </p:cNvCxnSpPr>
          <p:nvPr/>
        </p:nvCxnSpPr>
        <p:spPr>
          <a:xfrm rot="10800000">
            <a:off x="1712125" y="3489850"/>
            <a:ext cx="2055000" cy="9552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82" name="Google Shape;382;p36"/>
          <p:cNvSpPr txBox="1"/>
          <p:nvPr/>
        </p:nvSpPr>
        <p:spPr>
          <a:xfrm>
            <a:off x="1003975" y="4501375"/>
            <a:ext cx="183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latin typeface="Courier New"/>
                <a:ea typeface="Courier New"/>
                <a:cs typeface="Courier New"/>
                <a:sym typeface="Courier New"/>
              </a:rPr>
              <a:t>FPGA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3" name="Google Shape;383;p36"/>
          <p:cNvSpPr/>
          <p:nvPr/>
        </p:nvSpPr>
        <p:spPr>
          <a:xfrm>
            <a:off x="2801413" y="2285575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6"/>
          <p:cNvSpPr/>
          <p:nvPr/>
        </p:nvSpPr>
        <p:spPr>
          <a:xfrm>
            <a:off x="1759250" y="2218713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6"/>
          <p:cNvSpPr/>
          <p:nvPr/>
        </p:nvSpPr>
        <p:spPr>
          <a:xfrm>
            <a:off x="1003963" y="2015925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6"/>
          <p:cNvSpPr/>
          <p:nvPr/>
        </p:nvSpPr>
        <p:spPr>
          <a:xfrm>
            <a:off x="648513" y="1527875"/>
            <a:ext cx="512700" cy="24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7" name="Google Shape;387;p36"/>
          <p:cNvCxnSpPr>
            <a:stCxn id="384" idx="2"/>
            <a:endCxn id="380" idx="0"/>
          </p:cNvCxnSpPr>
          <p:nvPr/>
        </p:nvCxnSpPr>
        <p:spPr>
          <a:xfrm flipH="1">
            <a:off x="1712000" y="2464413"/>
            <a:ext cx="303600" cy="59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8" name="Google Shape;388;p36"/>
          <p:cNvCxnSpPr>
            <a:stCxn id="385" idx="2"/>
            <a:endCxn id="380" idx="0"/>
          </p:cNvCxnSpPr>
          <p:nvPr/>
        </p:nvCxnSpPr>
        <p:spPr>
          <a:xfrm>
            <a:off x="1260313" y="2261625"/>
            <a:ext cx="451800" cy="7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9" name="Google Shape;389;p36"/>
          <p:cNvCxnSpPr>
            <a:stCxn id="368" idx="0"/>
            <a:endCxn id="383" idx="2"/>
          </p:cNvCxnSpPr>
          <p:nvPr/>
        </p:nvCxnSpPr>
        <p:spPr>
          <a:xfrm rot="10800000">
            <a:off x="3057796" y="2531425"/>
            <a:ext cx="29700" cy="52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0" name="Google Shape;390;p36"/>
          <p:cNvCxnSpPr>
            <a:stCxn id="383" idx="0"/>
            <a:endCxn id="369" idx="2"/>
          </p:cNvCxnSpPr>
          <p:nvPr/>
        </p:nvCxnSpPr>
        <p:spPr>
          <a:xfrm flipH="1" rot="10800000">
            <a:off x="3057763" y="1981375"/>
            <a:ext cx="226500" cy="30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1" name="Google Shape;391;p36"/>
          <p:cNvCxnSpPr>
            <a:stCxn id="383" idx="0"/>
            <a:endCxn id="373" idx="2"/>
          </p:cNvCxnSpPr>
          <p:nvPr/>
        </p:nvCxnSpPr>
        <p:spPr>
          <a:xfrm rot="10800000">
            <a:off x="2300563" y="2044975"/>
            <a:ext cx="75720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2" name="Google Shape;392;p36"/>
          <p:cNvCxnSpPr>
            <a:endCxn id="384" idx="0"/>
          </p:cNvCxnSpPr>
          <p:nvPr/>
        </p:nvCxnSpPr>
        <p:spPr>
          <a:xfrm flipH="1">
            <a:off x="2015600" y="2045013"/>
            <a:ext cx="285000" cy="17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3" name="Google Shape;393;p36"/>
          <p:cNvCxnSpPr>
            <a:stCxn id="369" idx="0"/>
            <a:endCxn id="370" idx="2"/>
          </p:cNvCxnSpPr>
          <p:nvPr/>
        </p:nvCxnSpPr>
        <p:spPr>
          <a:xfrm rot="10800000">
            <a:off x="2813263" y="1431400"/>
            <a:ext cx="471000" cy="30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4" name="Google Shape;394;p36"/>
          <p:cNvCxnSpPr>
            <a:stCxn id="370" idx="1"/>
            <a:endCxn id="374" idx="3"/>
          </p:cNvCxnSpPr>
          <p:nvPr/>
        </p:nvCxnSpPr>
        <p:spPr>
          <a:xfrm flipH="1">
            <a:off x="2006813" y="1308500"/>
            <a:ext cx="550200" cy="10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36"/>
          <p:cNvCxnSpPr>
            <a:stCxn id="374" idx="1"/>
            <a:endCxn id="386" idx="3"/>
          </p:cNvCxnSpPr>
          <p:nvPr/>
        </p:nvCxnSpPr>
        <p:spPr>
          <a:xfrm flipH="1">
            <a:off x="1161263" y="1416825"/>
            <a:ext cx="333000" cy="23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6" name="Google Shape;396;p36"/>
          <p:cNvCxnSpPr>
            <a:stCxn id="386" idx="2"/>
            <a:endCxn id="385" idx="0"/>
          </p:cNvCxnSpPr>
          <p:nvPr/>
        </p:nvCxnSpPr>
        <p:spPr>
          <a:xfrm>
            <a:off x="904863" y="1773575"/>
            <a:ext cx="355500" cy="2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7" name="Google Shape;397;p36"/>
          <p:cNvCxnSpPr>
            <a:stCxn id="373" idx="1"/>
            <a:endCxn id="385" idx="3"/>
          </p:cNvCxnSpPr>
          <p:nvPr/>
        </p:nvCxnSpPr>
        <p:spPr>
          <a:xfrm flipH="1">
            <a:off x="1516613" y="1922113"/>
            <a:ext cx="527700" cy="21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8" name="Google Shape;398;p36"/>
          <p:cNvSpPr txBox="1"/>
          <p:nvPr/>
        </p:nvSpPr>
        <p:spPr>
          <a:xfrm>
            <a:off x="4225750" y="1714675"/>
            <a:ext cx="143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redirect software FIFOs to/from FPGA DDR banks</a:t>
            </a:r>
            <a:endParaRPr/>
          </a:p>
        </p:txBody>
      </p:sp>
      <p:sp>
        <p:nvSpPr>
          <p:cNvPr id="399" name="Google Shape;399;p36"/>
          <p:cNvSpPr/>
          <p:nvPr/>
        </p:nvSpPr>
        <p:spPr>
          <a:xfrm>
            <a:off x="5605475" y="2455075"/>
            <a:ext cx="1100100" cy="7374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6"/>
          <p:cNvSpPr txBox="1"/>
          <p:nvPr/>
        </p:nvSpPr>
        <p:spPr>
          <a:xfrm>
            <a:off x="84475" y="3594275"/>
            <a:ext cx="143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Stream from DDR to on-chip FIFOs and vice versa</a:t>
            </a:r>
            <a:endParaRPr/>
          </a:p>
        </p:txBody>
      </p:sp>
      <p:sp>
        <p:nvSpPr>
          <p:cNvPr id="401" name="Google Shape;401;p36"/>
          <p:cNvSpPr/>
          <p:nvPr/>
        </p:nvSpPr>
        <p:spPr>
          <a:xfrm>
            <a:off x="904875" y="3001675"/>
            <a:ext cx="2976000" cy="525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Software-Hardware Interface</a:t>
            </a:r>
            <a:endParaRPr/>
          </a:p>
        </p:txBody>
      </p:sp>
      <p:sp>
        <p:nvSpPr>
          <p:cNvPr id="408" name="Google Shape;408;p37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09" name="Google Shape;409;p37"/>
          <p:cNvSpPr txBox="1"/>
          <p:nvPr/>
        </p:nvSpPr>
        <p:spPr>
          <a:xfrm>
            <a:off x="750100" y="978700"/>
            <a:ext cx="7881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FIFOs spanning hardware and software go through to a </a:t>
            </a:r>
            <a:r>
              <a:rPr i="1" lang="fr-FR"/>
              <a:t>PLink</a:t>
            </a:r>
            <a:r>
              <a:rPr b="1" i="1" lang="fr-FR"/>
              <a:t> </a:t>
            </a:r>
            <a:r>
              <a:rPr lang="fr-FR"/>
              <a:t>actor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Internally uses OpenCL host API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DMAs all FIFOs directed to hardware to FPGA DDR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DMAs all FIFOs directed to software from FPGA DDR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All done asynchronously (OpenCL events)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Input stage actors prefetch/stream data from to on-chip FPGA FIFOs in bursts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Output stage actors push on-chip FIFOs to FPGA DDR to be </a:t>
            </a:r>
            <a:r>
              <a:rPr lang="fr-FR"/>
              <a:t>picked up by PLink in bursts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Profiling</a:t>
            </a:r>
            <a:endParaRPr/>
          </a:p>
        </p:txBody>
      </p:sp>
      <p:sp>
        <p:nvSpPr>
          <p:cNvPr id="416" name="Google Shape;416;p38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17" name="Google Shape;417;p38"/>
          <p:cNvSpPr txBox="1"/>
          <p:nvPr/>
        </p:nvSpPr>
        <p:spPr>
          <a:xfrm>
            <a:off x="750100" y="978700"/>
            <a:ext cx="78813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Hardware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Cycle-accurate simulation of hardware actors using Verilator</a:t>
            </a:r>
            <a:endParaRPr/>
          </a:p>
          <a:p>
            <a:pPr indent="-31750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fr-FR"/>
              <a:t>Collect actor and action execution time 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PCIe read/write bandwidth</a:t>
            </a:r>
            <a:endParaRPr/>
          </a:p>
          <a:p>
            <a:pPr indent="-31750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fr-FR"/>
              <a:t>OpenCL profile counters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Software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CPU performance counters (</a:t>
            </a:r>
            <a:r>
              <a:rPr lang="fr-FR">
                <a:latin typeface="Courier New"/>
                <a:ea typeface="Courier New"/>
                <a:cs typeface="Courier New"/>
                <a:sym typeface="Courier New"/>
              </a:rPr>
              <a:t>rdtscp) </a:t>
            </a:r>
            <a:r>
              <a:rPr lang="fr-FR"/>
              <a:t>actor execution time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Exchanged traffic between actors in bytes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Software FIFO performance bandwidth</a:t>
            </a:r>
            <a:endParaRPr/>
          </a:p>
        </p:txBody>
      </p:sp>
      <p:sp>
        <p:nvSpPr>
          <p:cNvPr id="418" name="Google Shape;418;p38"/>
          <p:cNvSpPr txBox="1"/>
          <p:nvPr/>
        </p:nvSpPr>
        <p:spPr>
          <a:xfrm>
            <a:off x="5669750" y="2121700"/>
            <a:ext cx="2743200" cy="1046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Profiling information is fed to the partitioning tool to find a set of candidate hardware-software partitions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25" name="Google Shape;425;p39"/>
          <p:cNvSpPr/>
          <p:nvPr/>
        </p:nvSpPr>
        <p:spPr>
          <a:xfrm>
            <a:off x="906650" y="-27100"/>
            <a:ext cx="7559100" cy="51819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chemeClr val="lt1"/>
                </a:solidFill>
              </a:rPr>
              <a:t>Evaluation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Methodology</a:t>
            </a:r>
            <a:endParaRPr/>
          </a:p>
        </p:txBody>
      </p:sp>
      <p:sp>
        <p:nvSpPr>
          <p:cNvPr id="432" name="Google Shape;432;p40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33" name="Google Shape;433;p40"/>
          <p:cNvSpPr txBox="1"/>
          <p:nvPr/>
        </p:nvSpPr>
        <p:spPr>
          <a:xfrm>
            <a:off x="750100" y="978700"/>
            <a:ext cx="8329500" cy="3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Evaluated StreamBlocks on both embedded and datacenter platforms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Datacenter: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Intel Xeon Gold 6234 8-core (16-thread) @ 3.3GHz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Xilinx Alveo U250 (large UltraScale+ FPGA)*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Embedded: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ZCU106 with 4 core ARM64 @1.2GHz (medium sized UltraScale+ FPGA)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Settings and Toolset: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Vivado/Vitis 2019.2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Reduced FPGA buffer size on ZCU106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Hardware-software buffers set to 1Mi tokens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Application: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JPEG decoder + Gaussian Blur, RVC-MPEG4SP decoder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See paper for micro benchmarks.</a:t>
            </a:r>
            <a:endParaRPr/>
          </a:p>
        </p:txBody>
      </p:sp>
      <p:sp>
        <p:nvSpPr>
          <p:cNvPr id="434" name="Google Shape;434;p40"/>
          <p:cNvSpPr txBox="1"/>
          <p:nvPr/>
        </p:nvSpPr>
        <p:spPr>
          <a:xfrm>
            <a:off x="831050" y="4683925"/>
            <a:ext cx="78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* Courtesy of AMD’s Heterogeneous Accelerated Compute Clusters (HACC) program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Datacenter (1)</a:t>
            </a:r>
            <a:endParaRPr/>
          </a:p>
        </p:txBody>
      </p:sp>
      <p:sp>
        <p:nvSpPr>
          <p:cNvPr id="441" name="Google Shape;441;p41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42" name="Google Shape;442;p41"/>
          <p:cNvSpPr txBox="1"/>
          <p:nvPr/>
        </p:nvSpPr>
        <p:spPr>
          <a:xfrm>
            <a:off x="126200" y="1121575"/>
            <a:ext cx="2362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Each color in the </a:t>
            </a:r>
            <a:r>
              <a:rPr b="1" lang="fr-FR"/>
              <a:t>software+FPGA</a:t>
            </a:r>
            <a:r>
              <a:rPr lang="fr-FR"/>
              <a:t> set represents a unique set of actors on FPGA</a:t>
            </a:r>
            <a:endParaRPr/>
          </a:p>
        </p:txBody>
      </p:sp>
      <p:pic>
        <p:nvPicPr>
          <p:cNvPr id="443" name="Google Shape;44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100" y="970125"/>
            <a:ext cx="6350500" cy="381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25" y="3227048"/>
            <a:ext cx="4350551" cy="1603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Google Shape;445;p41"/>
          <p:cNvCxnSpPr>
            <a:endCxn id="444" idx="0"/>
          </p:cNvCxnSpPr>
          <p:nvPr/>
        </p:nvCxnSpPr>
        <p:spPr>
          <a:xfrm flipH="1">
            <a:off x="2375301" y="1588448"/>
            <a:ext cx="3342000" cy="1638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2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Datacenter (2)</a:t>
            </a:r>
            <a:endParaRPr/>
          </a:p>
        </p:txBody>
      </p:sp>
      <p:sp>
        <p:nvSpPr>
          <p:cNvPr id="452" name="Google Shape;452;p42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453" name="Google Shape;4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763" y="1020925"/>
            <a:ext cx="6181187" cy="37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00" y="2981336"/>
            <a:ext cx="6908027" cy="206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p42"/>
          <p:cNvCxnSpPr>
            <a:endCxn id="454" idx="0"/>
          </p:cNvCxnSpPr>
          <p:nvPr/>
        </p:nvCxnSpPr>
        <p:spPr>
          <a:xfrm flipH="1">
            <a:off x="3580213" y="1388336"/>
            <a:ext cx="3556500" cy="1593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6" name="Google Shape;456;p42"/>
          <p:cNvSpPr txBox="1"/>
          <p:nvPr/>
        </p:nvSpPr>
        <p:spPr>
          <a:xfrm>
            <a:off x="126200" y="1255900"/>
            <a:ext cx="236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Pure FPGA/CPU execution is not the best solution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3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Embedded </a:t>
            </a:r>
            <a:endParaRPr/>
          </a:p>
        </p:txBody>
      </p:sp>
      <p:sp>
        <p:nvSpPr>
          <p:cNvPr id="463" name="Google Shape;463;p43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64" name="Google Shape;464;p43"/>
          <p:cNvSpPr txBox="1"/>
          <p:nvPr/>
        </p:nvSpPr>
        <p:spPr>
          <a:xfrm>
            <a:off x="345275" y="3626650"/>
            <a:ext cx="842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Partitioning on embedded systems is less interesting  ⇒ Put everything on FPGA</a:t>
            </a:r>
            <a:endParaRPr/>
          </a:p>
        </p:txBody>
      </p:sp>
      <p:pic>
        <p:nvPicPr>
          <p:cNvPr id="465" name="Google Shape;4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0125"/>
            <a:ext cx="4172861" cy="250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661" y="970125"/>
            <a:ext cx="4172861" cy="250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Conclusion</a:t>
            </a:r>
            <a:r>
              <a:rPr lang="fr-FR"/>
              <a:t> </a:t>
            </a:r>
            <a:endParaRPr/>
          </a:p>
        </p:txBody>
      </p:sp>
      <p:sp>
        <p:nvSpPr>
          <p:cNvPr id="473" name="Google Shape;473;p44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74" name="Google Shape;474;p44"/>
          <p:cNvSpPr txBox="1"/>
          <p:nvPr/>
        </p:nvSpPr>
        <p:spPr>
          <a:xfrm>
            <a:off x="904875" y="1099325"/>
            <a:ext cx="7143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StreamBlocks is a democratic approach for harnessing the power FPGAs in the cloud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Treats FPGAs as any other compute resource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Does not require hardware expertise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Automatic task placement/partitioning with profiling information 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Not </a:t>
            </a:r>
            <a:r>
              <a:rPr lang="fr-FR"/>
              <a:t>studied</a:t>
            </a:r>
            <a:r>
              <a:rPr lang="fr-FR"/>
              <a:t> with cloud FPGAs before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Does not reinvent the </a:t>
            </a:r>
            <a:r>
              <a:rPr lang="fr-FR"/>
              <a:t>wheel</a:t>
            </a:r>
            <a:r>
              <a:rPr lang="fr-FR"/>
              <a:t> ⇒ built on top of existing tools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-FR"/>
              <a:t>Benefits from future HLS improvements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5" name="Google Shape;4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3973" y="2872175"/>
            <a:ext cx="2280076" cy="224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4"/>
          <p:cNvSpPr txBox="1"/>
          <p:nvPr/>
        </p:nvSpPr>
        <p:spPr>
          <a:xfrm>
            <a:off x="492350" y="4255975"/>
            <a:ext cx="669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StreamBlocks is openly available at: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hlink"/>
                </a:solidFill>
                <a:hlinkClick r:id="rId4"/>
              </a:rPr>
              <a:t>github.com/streamblocks/streamblocks-platforms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904875" y="131025"/>
            <a:ext cx="77589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Building FPGA-Accelerated Applications</a:t>
            </a:r>
            <a:endParaRPr/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881150" y="954450"/>
            <a:ext cx="82164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The usual approach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Identify candidates for acceleration (partitioning) ⇒ hardware and software expertise required!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Write software code ⇒ C++, Java, and etc.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Write hardware code ⇒ HLS-C, OpenCL, Verilog, and etc.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Evaluate performance ⇒ if goal not met back to step 1!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881150" y="2601025"/>
            <a:ext cx="8216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StreamBlocks (our approach) ⇒ Unify hardware-software code to enable automatic partitioning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Write software/hardware code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-FR"/>
              <a:t>Press compile (maybe a couple of times)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803475" y="4216400"/>
            <a:ext cx="7961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FPGA hardware-software codesign (partitioning) is a well-studied problem in the context of embedded systems but not in modern datacenter platforms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b="21476" l="0" r="0" t="0"/>
          <a:stretch/>
        </p:blipFill>
        <p:spPr>
          <a:xfrm>
            <a:off x="200026" y="2883820"/>
            <a:ext cx="751119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180000" spcFirstLastPara="1" rIns="7200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</a:pPr>
            <a:r>
              <a:rPr lang="fr-FR"/>
              <a:t>Outline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4572000" y="2571750"/>
            <a:ext cx="4477200" cy="2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0000" spcFirstLastPara="1" rIns="91425" wrap="square" tIns="45700">
            <a:normAutofit/>
          </a:bodyPr>
          <a:lstStyle/>
          <a:p>
            <a:pPr indent="-3314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fr-FR"/>
              <a:t>Unified Actor programming</a:t>
            </a:r>
            <a:endParaRPr/>
          </a:p>
          <a:p>
            <a:pPr indent="-3314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fr-FR"/>
              <a:t>Partitioning</a:t>
            </a:r>
            <a:endParaRPr/>
          </a:p>
          <a:p>
            <a:pPr indent="-3314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fr-FR"/>
              <a:t>StreamBlocks Compiler</a:t>
            </a:r>
            <a:endParaRPr/>
          </a:p>
          <a:p>
            <a:pPr indent="-33147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fr-FR"/>
              <a:t>Evaluation</a:t>
            </a:r>
            <a:endParaRPr/>
          </a:p>
        </p:txBody>
      </p:sp>
      <p:pic>
        <p:nvPicPr>
          <p:cNvPr id="144" name="Google Shape;144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9949" r="29945" t="0"/>
          <a:stretch/>
        </p:blipFill>
        <p:spPr>
          <a:xfrm>
            <a:off x="904875" y="0"/>
            <a:ext cx="36671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906650" y="-27100"/>
            <a:ext cx="7559100" cy="51819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chemeClr val="lt1"/>
                </a:solidFill>
              </a:rPr>
              <a:t>Unified Actor Programming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Common Programming Model Requirements</a:t>
            </a:r>
            <a:endParaRPr/>
          </a:p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881150" y="1164775"/>
            <a:ext cx="82164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 common abstraction should take advantage of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Thread-level parallelism on software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Spatial parallelism on hardware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Encapsulate functionality and state (CPU and FPGA do not have a shared memory)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Allow free placement of functionality on either hardware or software</a:t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881150" y="3027550"/>
            <a:ext cx="8216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The </a:t>
            </a:r>
            <a:r>
              <a:rPr b="1" lang="fr-FR"/>
              <a:t>Actor model</a:t>
            </a:r>
            <a:r>
              <a:rPr lang="fr-FR"/>
              <a:t> is a </a:t>
            </a:r>
            <a:r>
              <a:rPr lang="fr-FR"/>
              <a:t>natural</a:t>
            </a:r>
            <a:r>
              <a:rPr lang="fr-FR"/>
              <a:t> fit</a:t>
            </a:r>
            <a:r>
              <a:rPr lang="fr-FR"/>
              <a:t>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Extensively used in software for concurrency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De-facto task-parallel execution model of HLS ⇒ dataflow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904875" y="131025"/>
            <a:ext cx="7898700" cy="6867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The Actor Model </a:t>
            </a:r>
            <a:endParaRPr/>
          </a:p>
        </p:txBody>
      </p: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904875" y="3758600"/>
            <a:ext cx="1516800" cy="6309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output</a:t>
            </a: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⇐ Rand()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3314100" y="3114675"/>
            <a:ext cx="1956000" cy="8937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if </a:t>
            </a: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input</a:t>
            </a: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&gt; Th: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	</a:t>
            </a: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output</a:t>
            </a: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⇐ </a:t>
            </a: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else: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⇐ </a:t>
            </a: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314100" y="4039750"/>
            <a:ext cx="1956000" cy="8937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if </a:t>
            </a: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input</a:t>
            </a: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≤ Th: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	</a:t>
            </a: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output</a:t>
            </a: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⇐ </a:t>
            </a: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else:</a:t>
            </a:r>
            <a:endParaRPr sz="12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⇐ </a:t>
            </a: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5901225" y="3340850"/>
            <a:ext cx="1516800" cy="6309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File()</a:t>
            </a: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⇐ </a:t>
            </a: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5901225" y="4039750"/>
            <a:ext cx="1516800" cy="6309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File()</a:t>
            </a:r>
            <a:r>
              <a:rPr lang="fr-FR" sz="1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⇐ </a:t>
            </a:r>
            <a:r>
              <a:rPr b="1" lang="fr-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Input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4" name="Google Shape;174;p23"/>
          <p:cNvCxnSpPr>
            <a:stCxn id="169" idx="3"/>
            <a:endCxn id="170" idx="1"/>
          </p:cNvCxnSpPr>
          <p:nvPr/>
        </p:nvCxnSpPr>
        <p:spPr>
          <a:xfrm flipH="1" rot="10800000">
            <a:off x="2421675" y="3561650"/>
            <a:ext cx="892500" cy="51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3"/>
          <p:cNvCxnSpPr>
            <a:stCxn id="169" idx="3"/>
            <a:endCxn id="171" idx="1"/>
          </p:cNvCxnSpPr>
          <p:nvPr/>
        </p:nvCxnSpPr>
        <p:spPr>
          <a:xfrm>
            <a:off x="2421675" y="4074050"/>
            <a:ext cx="892500" cy="41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3"/>
          <p:cNvCxnSpPr>
            <a:stCxn id="170" idx="3"/>
            <a:endCxn id="172" idx="1"/>
          </p:cNvCxnSpPr>
          <p:nvPr/>
        </p:nvCxnSpPr>
        <p:spPr>
          <a:xfrm>
            <a:off x="5270100" y="3561525"/>
            <a:ext cx="631200" cy="94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3"/>
          <p:cNvCxnSpPr>
            <a:stCxn id="171" idx="3"/>
            <a:endCxn id="173" idx="1"/>
          </p:cNvCxnSpPr>
          <p:nvPr/>
        </p:nvCxnSpPr>
        <p:spPr>
          <a:xfrm flipH="1" rot="10800000">
            <a:off x="5270100" y="4355200"/>
            <a:ext cx="631200" cy="13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" name="Google Shape;178;p23"/>
          <p:cNvSpPr txBox="1"/>
          <p:nvPr/>
        </p:nvSpPr>
        <p:spPr>
          <a:xfrm>
            <a:off x="715425" y="777875"/>
            <a:ext cx="3734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Overview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Network of </a:t>
            </a:r>
            <a:r>
              <a:rPr i="1" lang="fr-FR"/>
              <a:t>concurrent </a:t>
            </a:r>
            <a:r>
              <a:rPr lang="fr-FR"/>
              <a:t>actors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Reliable FIFO communication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Reactive execution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Local mutable state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Potentially cyclic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Dynamic consumption/production rates</a:t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 rot="-1751774">
            <a:off x="2466747" y="3471637"/>
            <a:ext cx="7072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FIFO</a:t>
            </a:r>
            <a:endParaRPr sz="1200"/>
          </a:p>
        </p:txBody>
      </p:sp>
      <p:sp>
        <p:nvSpPr>
          <p:cNvPr id="180" name="Google Shape;180;p23"/>
          <p:cNvSpPr txBox="1"/>
          <p:nvPr/>
        </p:nvSpPr>
        <p:spPr>
          <a:xfrm>
            <a:off x="4449825" y="817725"/>
            <a:ext cx="47709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CAL Actor Language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Been around for 20 years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Tried on both FPGA and multi-core CPUs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 CAL actor consists of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A set of </a:t>
            </a:r>
            <a:r>
              <a:rPr i="1" lang="fr-FR"/>
              <a:t>fireable actions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FR"/>
              <a:t>A state machine governing action selection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906650" y="-27100"/>
            <a:ext cx="7559100" cy="51819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chemeClr val="lt1"/>
                </a:solidFill>
              </a:rPr>
              <a:t>Partitioning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904886" y="104125"/>
            <a:ext cx="5347200" cy="465000"/>
          </a:xfrm>
          <a:prstGeom prst="rect">
            <a:avLst/>
          </a:prstGeom>
        </p:spPr>
        <p:txBody>
          <a:bodyPr anchorCtr="0" anchor="t" bIns="46800" lIns="180000" spcFirstLastPara="1" rIns="7200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The Problem</a:t>
            </a:r>
            <a:endParaRPr/>
          </a:p>
        </p:txBody>
      </p:sp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8631238" y="195263"/>
            <a:ext cx="512700" cy="163500"/>
          </a:xfrm>
          <a:prstGeom prst="rect">
            <a:avLst/>
          </a:prstGeom>
        </p:spPr>
        <p:txBody>
          <a:bodyPr anchorCtr="0" anchor="t" bIns="0" lIns="90000" spcFirstLastPara="1" rIns="90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6788"/>
            <a:ext cx="8839197" cy="393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1059650" y="577775"/>
            <a:ext cx="73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Map the application network to CPU threads and the FPGA to maximize performance</a:t>
            </a:r>
            <a:endParaRPr b="1"/>
          </a:p>
        </p:txBody>
      </p:sp>
      <p:sp>
        <p:nvSpPr>
          <p:cNvPr id="197" name="Google Shape;197;p25"/>
          <p:cNvSpPr txBox="1"/>
          <p:nvPr/>
        </p:nvSpPr>
        <p:spPr>
          <a:xfrm>
            <a:off x="3517100" y="4160050"/>
            <a:ext cx="8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~ 3GHz</a:t>
            </a:r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7052175" y="3902075"/>
            <a:ext cx="10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~ 0.3GHz</a:t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3783800" y="845350"/>
            <a:ext cx="220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Thread parallelism</a:t>
            </a: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6850850" y="845350"/>
            <a:ext cx="220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Spatial</a:t>
            </a:r>
            <a:r>
              <a:rPr lang="fr-FR"/>
              <a:t> parallelism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